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25"/>
  </p:notesMasterIdLst>
  <p:sldIdLst>
    <p:sldId id="319" r:id="rId3"/>
    <p:sldId id="367" r:id="rId4"/>
    <p:sldId id="344" r:id="rId5"/>
    <p:sldId id="369" r:id="rId6"/>
    <p:sldId id="326" r:id="rId7"/>
    <p:sldId id="368" r:id="rId8"/>
    <p:sldId id="334" r:id="rId9"/>
    <p:sldId id="361" r:id="rId10"/>
    <p:sldId id="359" r:id="rId11"/>
    <p:sldId id="371" r:id="rId12"/>
    <p:sldId id="373" r:id="rId13"/>
    <p:sldId id="375" r:id="rId14"/>
    <p:sldId id="376" r:id="rId15"/>
    <p:sldId id="377" r:id="rId16"/>
    <p:sldId id="362" r:id="rId17"/>
    <p:sldId id="370" r:id="rId18"/>
    <p:sldId id="363" r:id="rId19"/>
    <p:sldId id="364" r:id="rId20"/>
    <p:sldId id="342" r:id="rId21"/>
    <p:sldId id="343" r:id="rId22"/>
    <p:sldId id="372" r:id="rId23"/>
    <p:sldId id="353" r:id="rId24"/>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69"/>
            <p14:sldId id="326"/>
            <p14:sldId id="368"/>
            <p14:sldId id="334"/>
            <p14:sldId id="361"/>
            <p14:sldId id="359"/>
            <p14:sldId id="371"/>
            <p14:sldId id="373"/>
            <p14:sldId id="375"/>
            <p14:sldId id="376"/>
            <p14:sldId id="377"/>
            <p14:sldId id="362"/>
            <p14:sldId id="370"/>
            <p14:sldId id="363"/>
            <p14:sldId id="364"/>
            <p14:sldId id="342"/>
            <p14:sldId id="343"/>
            <p14:sldId id="372"/>
          </p14:sldIdLst>
        </p14:section>
        <p14:section name="Looking Forwards" id="{BD680F1E-7AAC-3446-9443-7E96AA6A9E7E}">
          <p14:sldIdLst>
            <p14:sldId id="3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0815" autoAdjust="0"/>
    <p:restoredTop sz="56319" autoAdjust="0"/>
  </p:normalViewPr>
  <p:slideViewPr>
    <p:cSldViewPr>
      <p:cViewPr varScale="1">
        <p:scale>
          <a:sx n="58" d="100"/>
          <a:sy n="58" d="100"/>
        </p:scale>
        <p:origin x="-1536" y="-104"/>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Did your automatic peak finding algorithm do a good job? Did it miss</a:t>
            </a:r>
            <a:r>
              <a:rPr lang="en-GB" sz="1200" b="0" kern="0" baseline="0" dirty="0" smtClean="0">
                <a:solidFill>
                  <a:srgbClr val="000099"/>
                </a:solidFill>
                <a:latin typeface="Arial" charset="0"/>
                <a:ea typeface="+mn-ea"/>
                <a:cs typeface="+mn-cs"/>
              </a:rPr>
              <a:t> peaks?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Did your peak integration algorithm select a suitable region for the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Where are my most intense peaks?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err="1" smtClean="0">
                <a:solidFill>
                  <a:srgbClr val="000099"/>
                </a:solidFill>
                <a:latin typeface="Arial" charset="0"/>
                <a:ea typeface="+mn-ea"/>
                <a:cs typeface="+mn-cs"/>
              </a:rPr>
              <a:t>PeaksViewer</a:t>
            </a:r>
            <a:r>
              <a:rPr lang="en-GB" sz="1200" b="0" kern="0" baseline="0" dirty="0" smtClean="0">
                <a:solidFill>
                  <a:srgbClr val="000099"/>
                </a:solidFill>
                <a:latin typeface="Arial" charset="0"/>
                <a:ea typeface="+mn-ea"/>
                <a:cs typeface="+mn-cs"/>
              </a:rPr>
              <a:t> helps answer these questions. </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navigate between the algorithm outputs and their location in </a:t>
            </a:r>
            <a:r>
              <a:rPr lang="en-GB" sz="1200" b="0" kern="0" baseline="0" dirty="0" err="1" smtClean="0">
                <a:solidFill>
                  <a:srgbClr val="000099"/>
                </a:solidFill>
                <a:latin typeface="Arial" charset="0"/>
                <a:ea typeface="+mn-ea"/>
                <a:cs typeface="+mn-cs"/>
              </a:rPr>
              <a:t>Qspace</a:t>
            </a:r>
            <a:r>
              <a:rPr lang="en-GB" sz="1200" b="0" kern="0" baseline="0" dirty="0" smtClean="0">
                <a:solidFill>
                  <a:srgbClr val="000099"/>
                </a:solidFill>
                <a:latin typeface="Arial"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a:t>
            </a:r>
            <a:r>
              <a:rPr lang="en-GB" sz="1200" b="0" kern="0" baseline="0" dirty="0" err="1" smtClean="0">
                <a:solidFill>
                  <a:srgbClr val="000099"/>
                </a:solidFill>
                <a:latin typeface="Arial" charset="0"/>
                <a:ea typeface="+mn-ea"/>
                <a:cs typeface="+mn-cs"/>
              </a:rPr>
              <a:t>overplot</a:t>
            </a:r>
            <a:r>
              <a:rPr lang="en-GB" sz="1200" b="0" kern="0" baseline="0" dirty="0" smtClean="0">
                <a:solidFill>
                  <a:srgbClr val="000099"/>
                </a:solidFill>
                <a:latin typeface="Arial" charset="0"/>
                <a:ea typeface="+mn-ea"/>
                <a:cs typeface="+mn-cs"/>
              </a:rPr>
              <a:t> more than one peaks workspace at the same time.</a:t>
            </a:r>
          </a:p>
          <a:p>
            <a:r>
              <a:rPr lang="en-US" dirty="0" smtClean="0"/>
              <a:t>Fully</a:t>
            </a:r>
            <a:r>
              <a:rPr lang="en-US" baseline="0" dirty="0" smtClean="0"/>
              <a:t> scriptable in python, which has allowed us to make peak report PDFs showing the location of each peak.</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animation showing how the </a:t>
            </a:r>
            <a:r>
              <a:rPr lang="en-US" baseline="0" dirty="0" err="1" smtClean="0"/>
              <a:t>peaksviewer</a:t>
            </a:r>
            <a:r>
              <a:rPr lang="en-US" baseline="0" dirty="0" smtClean="0"/>
              <a:t> can be controlled in python. I use it to sort by the most intense peaks, then to look at the first 5 most intense peaks.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There’s lots of examples of where the</a:t>
            </a:r>
            <a:r>
              <a:rPr lang="en-GB" sz="1200" b="0" kern="0" baseline="0" dirty="0" smtClean="0">
                <a:solidFill>
                  <a:srgbClr val="000099"/>
                </a:solidFill>
                <a:latin typeface="Arial" charset="0"/>
                <a:ea typeface="+mn-ea"/>
                <a:cs typeface="+mn-cs"/>
              </a:rPr>
              <a:t> VATES features have been useful in </a:t>
            </a:r>
            <a:r>
              <a:rPr lang="en-GB" sz="1200" b="0" kern="0" baseline="0" dirty="0" err="1" smtClean="0">
                <a:solidFill>
                  <a:srgbClr val="000099"/>
                </a:solidFill>
                <a:latin typeface="Arial" charset="0"/>
                <a:ea typeface="+mn-ea"/>
                <a:cs typeface="+mn-cs"/>
              </a:rPr>
              <a:t>Mantid</a:t>
            </a:r>
            <a:r>
              <a:rPr lang="en-GB" sz="1200" b="0" kern="0" baseline="0" dirty="0" smtClean="0">
                <a:solidFill>
                  <a:srgbClr val="000099"/>
                </a:solidFill>
                <a:latin typeface="Arial" charset="0"/>
                <a:ea typeface="+mn-ea"/>
                <a:cs typeface="+mn-cs"/>
              </a:rPr>
              <a:t> and the reverse is also true.</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Here are some examples.</a:t>
            </a:r>
            <a:r>
              <a:rPr lang="en-GB" sz="1200" b="0" kern="0" dirty="0" smtClean="0">
                <a:solidFill>
                  <a:srgbClr val="000099"/>
                </a:solidFill>
                <a:latin typeface="Arial" charset="0"/>
                <a:ea typeface="+mn-ea"/>
                <a:cs typeface="+mn-cs"/>
              </a:rPr>
              <a:t>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Fly head (High resolution of the </a:t>
            </a:r>
            <a:r>
              <a:rPr lang="en-GB" sz="1200" b="0" kern="0" dirty="0" err="1" smtClean="0">
                <a:solidFill>
                  <a:srgbClr val="000099"/>
                </a:solidFill>
                <a:latin typeface="Arial" charset="0"/>
                <a:ea typeface="+mn-ea"/>
                <a:cs typeface="+mn-cs"/>
              </a:rPr>
              <a:t>MDEventWorkspace</a:t>
            </a:r>
            <a:r>
              <a:rPr lang="en-GB" sz="1200" b="0" kern="0" dirty="0" smtClean="0">
                <a:solidFill>
                  <a:srgbClr val="000099"/>
                </a:solidFill>
                <a:latin typeface="Arial" charset="0"/>
                <a:ea typeface="+mn-ea"/>
                <a:cs typeface="+mn-cs"/>
              </a:rPr>
              <a:t>, without</a:t>
            </a:r>
            <a:r>
              <a:rPr lang="en-GB" sz="1200" b="0" kern="0" baseline="0" dirty="0" smtClean="0">
                <a:solidFill>
                  <a:srgbClr val="000099"/>
                </a:solidFill>
                <a:latin typeface="Arial" charset="0"/>
                <a:ea typeface="+mn-ea"/>
                <a:cs typeface="+mn-cs"/>
              </a:rPr>
              <a:t> the high memory cost). Sparse data.</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Instrument view using MD Algorithms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QueryMDWorkspace</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plotMD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PSI using </a:t>
            </a:r>
            <a:r>
              <a:rPr lang="en-GB" sz="1200" b="0" kern="0" dirty="0" err="1" smtClean="0">
                <a:solidFill>
                  <a:srgbClr val="000099"/>
                </a:solidFill>
                <a:latin typeface="Arial" charset="0"/>
                <a:ea typeface="+mn-ea"/>
                <a:cs typeface="+mn-cs"/>
              </a:rPr>
              <a:t>Mantid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Connected Component Analysis</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17</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Interesting test case.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Subject to a lot of interest by instrument scientists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Lots of possible ways of doing this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Inherent problem with determining peak shape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LC at ILL suggested using CCL</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a:t>
            </a:r>
            <a:r>
              <a:rPr lang="en-GB" sz="1200" b="0" kern="0" dirty="0" err="1" smtClean="0">
                <a:solidFill>
                  <a:srgbClr val="000099"/>
                </a:solidFill>
                <a:latin typeface="Arial" charset="0"/>
                <a:ea typeface="+mn-ea"/>
                <a:cs typeface="+mn-cs"/>
              </a:rPr>
              <a:t>nD</a:t>
            </a:r>
            <a:r>
              <a:rPr lang="en-GB" sz="1200" b="0" kern="0" dirty="0" smtClean="0">
                <a:solidFill>
                  <a:srgbClr val="000099"/>
                </a:solidFill>
                <a:latin typeface="Arial" charset="0"/>
                <a:ea typeface="+mn-ea"/>
                <a:cs typeface="+mn-cs"/>
              </a:rPr>
              <a:t>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multi threaded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First attempt, then most recent attempt. Still exploratory.</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18</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mj-lt"/>
              <a:buNone/>
            </a:pPr>
            <a:r>
              <a:rPr lang="en-GB" dirty="0" smtClean="0"/>
              <a:t>As a retrospective over the last 24 months, I’d like to highlight</a:t>
            </a:r>
            <a:r>
              <a:rPr lang="en-GB" baseline="0" dirty="0" smtClean="0"/>
              <a:t> some of the things that have worked well.</a:t>
            </a:r>
            <a:endParaRPr lang="en-GB" dirty="0" smtClean="0"/>
          </a:p>
          <a:p>
            <a:pPr marL="228600" indent="-228600">
              <a:buFont typeface="+mj-lt"/>
              <a:buAutoNum type="arabicPeriod"/>
            </a:pPr>
            <a:endParaRPr lang="en-GB" dirty="0" smtClean="0"/>
          </a:p>
          <a:p>
            <a:pPr marL="228600" indent="-228600">
              <a:buFont typeface="+mj-lt"/>
              <a:buAutoNum type="arabicPeriod"/>
            </a:pPr>
            <a:r>
              <a:rPr lang="en-GB" dirty="0" smtClean="0"/>
              <a:t>We have continued</a:t>
            </a:r>
            <a:r>
              <a:rPr lang="en-GB" baseline="0" dirty="0" smtClean="0"/>
              <a:t> our strong relationship with the SNS, not just in terms of the development team but also sharing requirements, and using the advice of the instrument scientists to shape the development.</a:t>
            </a:r>
          </a:p>
          <a:p>
            <a:pPr marL="228600" indent="-228600">
              <a:buFont typeface="+mj-lt"/>
              <a:buAutoNum type="arabicPeriod"/>
            </a:pPr>
            <a:endParaRPr lang="en-GB" baseline="0" dirty="0" smtClean="0"/>
          </a:p>
          <a:p>
            <a:pPr marL="228600" indent="-228600">
              <a:buFont typeface="+mj-lt"/>
              <a:buAutoNum type="arabicPeriod"/>
            </a:pPr>
            <a:r>
              <a:rPr lang="en-GB" baseline="0" dirty="0" smtClean="0"/>
              <a:t>It has therefore been useful to have developers working at each facility and providing a local point of contact.</a:t>
            </a:r>
          </a:p>
          <a:p>
            <a:pPr marL="0" indent="0">
              <a:buFont typeface="+mj-lt"/>
              <a:buNone/>
            </a:pPr>
            <a:endParaRPr lang="en-GB" baseline="0" dirty="0" smtClean="0"/>
          </a:p>
          <a:p>
            <a:pPr marL="228600" indent="-228600">
              <a:buFont typeface="+mj-lt"/>
              <a:buAutoNum type="arabicPeriod"/>
            </a:pPr>
            <a:r>
              <a:rPr lang="en-GB" baseline="0" dirty="0" smtClean="0"/>
              <a:t>To bridge the gap between developers and instrument scientists, we re organised the development team to have named developers responsible for supporting different technique areas, rather than technology areas. Helped improve communication.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We have seen some of the benefits to both </a:t>
            </a:r>
            <a:r>
              <a:rPr lang="en-GB" baseline="0" dirty="0" err="1" smtClean="0"/>
              <a:t>Mantid</a:t>
            </a:r>
            <a:r>
              <a:rPr lang="en-GB" baseline="0" dirty="0" smtClean="0"/>
              <a:t> and VATES of this two way interaction. In the early days, the benefit was far more weighted towards the VATES project, but we are increasingly seeing features flowing in the other direction.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Continuous integration with regular deployment has been critical to fast and regular deployments, without compromising quality.</a:t>
            </a:r>
          </a:p>
          <a:p>
            <a:pPr marL="0" indent="0">
              <a:buFont typeface="+mj-lt"/>
              <a:buNone/>
            </a:pP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19</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GB" dirty="0" smtClean="0"/>
              <a:t>No room for complacency</a:t>
            </a:r>
            <a:r>
              <a:rPr lang="en-GB" baseline="0" dirty="0" smtClean="0"/>
              <a:t> here. Instrument scientists and developers have a shared responsibility to ensure that the product meets the requirements. When we are working under pressure, often with other responsibilities, the active communication can be a casualty.</a:t>
            </a:r>
          </a:p>
          <a:p>
            <a:pPr marL="228600" indent="-228600">
              <a:buFont typeface="+mj-lt"/>
              <a:buAutoNum type="arabicPeriod"/>
            </a:pPr>
            <a:endParaRPr lang="en-GB" baseline="0" dirty="0" smtClean="0"/>
          </a:p>
          <a:p>
            <a:pPr marL="228600" indent="-228600">
              <a:buFont typeface="+mj-lt"/>
              <a:buAutoNum type="arabicPeriod"/>
            </a:pPr>
            <a:r>
              <a:rPr lang="en-GB" baseline="0" dirty="0" err="1" smtClean="0"/>
              <a:t>Scriptability</a:t>
            </a:r>
            <a:r>
              <a:rPr lang="en-GB" baseline="0" dirty="0" smtClean="0"/>
              <a:t> should have been a more urgent concern. It’s not just a case of exposing something to a scripting interface, it needs to be well thought out and cohesive.</a:t>
            </a:r>
          </a:p>
          <a:p>
            <a:pPr marL="228600" indent="-228600">
              <a:buFont typeface="+mj-lt"/>
              <a:buAutoNum type="arabicPeriod"/>
            </a:pPr>
            <a:endParaRPr lang="en-GB" baseline="0" dirty="0" smtClean="0"/>
          </a:p>
          <a:p>
            <a:pPr marL="228600" indent="-228600">
              <a:buFont typeface="+mj-lt"/>
              <a:buAutoNum type="arabicPeriod"/>
            </a:pPr>
            <a:r>
              <a:rPr lang="en-GB" baseline="0" dirty="0" smtClean="0"/>
              <a:t>This is the downside of having developers reporting to individual instrument scientists and groups, you can loose the higher level objectives. It’s hard to do both at the same time with the same set of resources.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20</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Dump output of peak finding onto workspace, then move around in 3D to see how well its done.</a:t>
            </a:r>
          </a:p>
          <a:p>
            <a:endParaRPr lang="en-GB" dirty="0" smtClean="0"/>
          </a:p>
          <a:p>
            <a:r>
              <a:rPr lang="en-GB" dirty="0" smtClean="0"/>
              <a:t>Input</a:t>
            </a:r>
            <a:r>
              <a:rPr lang="en-GB" baseline="0" dirty="0" smtClean="0"/>
              <a:t> from all directions whole </a:t>
            </a:r>
            <a:r>
              <a:rPr lang="en-GB" baseline="0" smtClean="0"/>
              <a:t>other stories:</a:t>
            </a:r>
            <a:endParaRPr lang="en-GB" baseline="0" dirty="0" smtClean="0"/>
          </a:p>
          <a:p>
            <a:pPr>
              <a:buFontTx/>
              <a:buChar char="-"/>
            </a:pPr>
            <a:r>
              <a:rPr lang="en-GB" baseline="0" dirty="0" smtClean="0"/>
              <a:t>Dennis M. and peak searching</a:t>
            </a:r>
          </a:p>
          <a:p>
            <a:pPr>
              <a:buFontTx/>
              <a:buChar char="-"/>
            </a:pPr>
            <a:r>
              <a:rPr lang="en-GB" baseline="0" dirty="0" smtClean="0"/>
              <a:t> Horace</a:t>
            </a:r>
          </a:p>
          <a:p>
            <a:pPr>
              <a:buFontTx/>
              <a:buNone/>
            </a:pPr>
            <a:r>
              <a:rPr lang="en-GB" baseline="0" dirty="0" smtClean="0"/>
              <a:t>:</a:t>
            </a:r>
          </a:p>
          <a:p>
            <a:pPr>
              <a:buFontTx/>
              <a:buNone/>
            </a:pPr>
            <a:endParaRPr lang="en-GB" baseline="0" dirty="0" smtClean="0"/>
          </a:p>
          <a:p>
            <a:pPr>
              <a:buFontTx/>
              <a:buNone/>
            </a:pPr>
            <a:r>
              <a:rPr lang="en-GB" baseline="0" dirty="0" smtClean="0"/>
              <a:t>Hot off the </a:t>
            </a:r>
            <a:r>
              <a:rPr lang="en-GB" baseline="0" dirty="0" err="1" smtClean="0"/>
              <a:t>presss</a:t>
            </a:r>
            <a:r>
              <a:rPr lang="en-GB" baseline="0" dirty="0" smtClean="0"/>
              <a:t>: </a:t>
            </a:r>
            <a:r>
              <a:rPr lang="en-GB" baseline="0" dirty="0" err="1" smtClean="0"/>
              <a:t>Md</a:t>
            </a:r>
            <a:r>
              <a:rPr lang="en-GB" baseline="0" dirty="0" smtClean="0"/>
              <a:t> workspaces can be exported as </a:t>
            </a:r>
            <a:r>
              <a:rPr lang="en-GB" baseline="0" dirty="0" err="1" smtClean="0"/>
              <a:t>numpy</a:t>
            </a:r>
            <a:r>
              <a:rPr lang="en-GB" baseline="0" dirty="0" smtClean="0"/>
              <a:t> arrays (and v.v.)</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22</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Containers</a:t>
            </a:r>
            <a:r>
              <a:rPr lang="en-GB" baseline="0" dirty="0" smtClean="0"/>
              <a:t> and processing algorithmic steps are required for multidimensional data. We need flexibility both in terms of the dimensionality of the data, and the ability to change and adapt the pipelines we assemble. </a:t>
            </a:r>
          </a:p>
          <a:p>
            <a:endParaRPr lang="en-GB" baseline="0" dirty="0" smtClean="0"/>
          </a:p>
          <a:p>
            <a:r>
              <a:rPr lang="en-GB" baseline="0" dirty="0" smtClean="0"/>
              <a:t>We need the ability to both support </a:t>
            </a:r>
            <a:r>
              <a:rPr lang="en-GB" baseline="0" dirty="0" err="1" smtClean="0"/>
              <a:t>Histogrammed</a:t>
            </a:r>
            <a:r>
              <a:rPr lang="en-GB" baseline="0" dirty="0" smtClean="0"/>
              <a:t> data, and Sparse data effectively in a multidimensional format. We need the ability to easily perform common operations on the data, such as addition and subtraction, merging, </a:t>
            </a:r>
            <a:r>
              <a:rPr lang="en-GB" baseline="0" dirty="0" err="1" smtClean="0"/>
              <a:t>rebinning</a:t>
            </a:r>
            <a:r>
              <a:rPr lang="en-GB" baseline="0" dirty="0" smtClean="0"/>
              <a:t> etc.</a:t>
            </a:r>
          </a:p>
          <a:p>
            <a:endParaRPr lang="en-GB" baseline="0" dirty="0" smtClean="0"/>
          </a:p>
          <a:p>
            <a:r>
              <a:rPr lang="en-GB" baseline="0" dirty="0" smtClean="0"/>
              <a:t>We need the ability to visualize multidimensional data at any point, and also the ability to drive algorithmic steps in the visualisation mode in-situ. </a:t>
            </a:r>
          </a:p>
          <a:p>
            <a:endParaRPr lang="en-GB" baseline="0" dirty="0" smtClean="0"/>
          </a:p>
          <a:p>
            <a:r>
              <a:rPr lang="en-GB" baseline="0" dirty="0" smtClean="0"/>
              <a:t>We need the ability to simulate multidimensional data and to provide fitting features.</a:t>
            </a:r>
          </a:p>
          <a:p>
            <a:endParaRPr lang="en-GB" baseline="0" dirty="0" smtClean="0"/>
          </a:p>
          <a:p>
            <a:r>
              <a:rPr lang="en-GB" baseline="0" dirty="0" smtClean="0"/>
              <a:t>All this should work cross platform and be supported with regular releases.</a:t>
            </a:r>
          </a:p>
          <a:p>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smtClean="0"/>
              <a:t>Joint project that started running in 2007, with the SNS joining the collaboration in 2010.</a:t>
            </a:r>
          </a:p>
          <a:p>
            <a:endParaRPr lang="en-GB" baseline="0" dirty="0" smtClean="0"/>
          </a:p>
          <a:p>
            <a:r>
              <a:rPr lang="en-GB" baseline="0" dirty="0" smtClean="0"/>
              <a:t>The </a:t>
            </a:r>
            <a:r>
              <a:rPr lang="en-GB" baseline="0" dirty="0" err="1" smtClean="0"/>
              <a:t>Mantid</a:t>
            </a:r>
            <a:r>
              <a:rPr lang="en-GB" baseline="0" dirty="0" smtClean="0"/>
              <a:t> project was appealing particularly because:</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design choice has been to use </a:t>
            </a:r>
            <a:r>
              <a:rPr lang="en-GB" dirty="0" err="1" smtClean="0"/>
              <a:t>ParaView</a:t>
            </a:r>
            <a:r>
              <a:rPr lang="en-GB" dirty="0" smtClean="0"/>
              <a:t>.</a:t>
            </a:r>
            <a:r>
              <a:rPr lang="en-GB" baseline="0" dirty="0" smtClean="0"/>
              <a:t> </a:t>
            </a:r>
            <a:r>
              <a:rPr lang="en-GB" baseline="0" dirty="0" err="1" smtClean="0"/>
              <a:t>ParaView</a:t>
            </a:r>
            <a:r>
              <a:rPr lang="en-GB" baseline="0" dirty="0" smtClean="0"/>
              <a:t> is a mature technology that has been developed as a collaboration between </a:t>
            </a:r>
            <a:r>
              <a:rPr lang="en-GB" baseline="0" dirty="0" err="1" smtClean="0"/>
              <a:t>KitWare</a:t>
            </a:r>
            <a:r>
              <a:rPr lang="en-GB" baseline="0" dirty="0" smtClean="0"/>
              <a:t>, and various US national labs, such as Los Alamos and Sandia.</a:t>
            </a:r>
            <a:endParaRPr lang="en-GB" dirty="0" smtClean="0"/>
          </a:p>
          <a:p>
            <a:endParaRPr lang="en-GB" dirty="0" smtClean="0"/>
          </a:p>
          <a:p>
            <a:r>
              <a:rPr lang="en-GB" dirty="0" smtClean="0"/>
              <a:t>Has been used for</a:t>
            </a:r>
            <a:r>
              <a:rPr lang="en-GB" baseline="0" dirty="0" smtClean="0"/>
              <a:t> visualizing terabytes of data</a:t>
            </a:r>
          </a:p>
          <a:p>
            <a:r>
              <a:rPr lang="en-GB" baseline="0" dirty="0" smtClean="0"/>
              <a:t>Very powerful user interface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Well supported. </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Easily pluggable in terms of filters and loaders, but also</a:t>
            </a:r>
          </a:p>
          <a:p>
            <a:r>
              <a:rPr lang="en-GB" baseline="0" dirty="0" smtClean="0"/>
              <a:t>Options 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 historic view of the project leading up to the last </a:t>
            </a:r>
            <a:r>
              <a:rPr lang="en-GB" dirty="0" err="1" smtClean="0"/>
              <a:t>Nobugs</a:t>
            </a:r>
            <a:r>
              <a:rPr lang="en-GB" dirty="0" smtClean="0"/>
              <a:t> meeting. I’ve selected</a:t>
            </a:r>
            <a:r>
              <a:rPr lang="en-GB" baseline="0" dirty="0" smtClean="0"/>
              <a:t> a few important milestones to fit onto the timeline, such as the development of the 2D </a:t>
            </a:r>
            <a:r>
              <a:rPr lang="en-GB" baseline="0" dirty="0" err="1" smtClean="0"/>
              <a:t>SliceViewer</a:t>
            </a:r>
            <a:r>
              <a:rPr lang="en-GB" baseline="0" dirty="0" smtClean="0"/>
              <a:t>, and the introduction of Binary MD Algorithms.</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an overview of the project from the last no-bugs meeting to the present. </a:t>
            </a:r>
            <a:r>
              <a:rPr lang="en-US" dirty="0" err="1" smtClean="0"/>
              <a:t>Mantid</a:t>
            </a:r>
            <a:r>
              <a:rPr lang="en-US" dirty="0" smtClean="0"/>
              <a:t> and</a:t>
            </a:r>
            <a:r>
              <a:rPr lang="en-US" baseline="0" dirty="0" smtClean="0"/>
              <a:t> VATES are packaged together so the releases are identical. At the top we show the major releases of </a:t>
            </a:r>
            <a:r>
              <a:rPr lang="en-US" baseline="0" dirty="0" err="1" smtClean="0"/>
              <a:t>Mantid</a:t>
            </a:r>
            <a:r>
              <a:rPr lang="en-US" baseline="0" dirty="0" smtClean="0"/>
              <a:t> during that period. Again, I’ve added milestones for some of the important developments. You’ll see that there’s been a number of improvements and additions since the last time we met. I’ll be talking about some of these in more details.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err="1" smtClean="0"/>
              <a:t>visualisation</a:t>
            </a:r>
            <a:r>
              <a:rPr lang="en-US" baseline="0" dirty="0" smtClean="0"/>
              <a:t> the ability to switch between coordinate systems.</a:t>
            </a:r>
          </a:p>
          <a:p>
            <a:endParaRPr lang="en-US" baseline="0" dirty="0" smtClean="0"/>
          </a:p>
          <a:p>
            <a:r>
              <a:rPr lang="en-US" baseline="0" dirty="0" smtClean="0"/>
              <a:t>Quite a bit of work on the part of both </a:t>
            </a:r>
            <a:r>
              <a:rPr lang="en-US" baseline="0" dirty="0" err="1" smtClean="0"/>
              <a:t>Kitware</a:t>
            </a:r>
            <a:r>
              <a:rPr lang="en-US" baseline="0" dirty="0" smtClean="0"/>
              <a:t> and our team to achieve this. This was done as part of a larger piece of work, that involved us passing on some of our home-grown features to </a:t>
            </a:r>
            <a:r>
              <a:rPr lang="en-US" baseline="0" dirty="0" err="1" smtClean="0"/>
              <a:t>ParaView</a:t>
            </a:r>
            <a:r>
              <a:rPr lang="en-US" baseline="0" dirty="0" smtClean="0"/>
              <a:t>, as well as a number of changes on their side to improve the flexibility of some of their representations.</a:t>
            </a:r>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Sodium</a:t>
            </a:r>
            <a:r>
              <a:rPr lang="en-US" baseline="0" dirty="0" smtClean="0"/>
              <a:t> chloride sample on SXD with </a:t>
            </a:r>
            <a:r>
              <a:rPr lang="en-US" baseline="0" dirty="0" err="1" smtClean="0"/>
              <a:t>overlayed</a:t>
            </a:r>
            <a:r>
              <a:rPr lang="en-US" baseline="0" dirty="0" smtClean="0"/>
              <a:t> SCD peak </a:t>
            </a:r>
            <a:r>
              <a:rPr lang="en-US" baseline="0" dirty="0" err="1" smtClean="0"/>
              <a:t>posiitons</a:t>
            </a:r>
            <a:r>
              <a:rPr lang="en-US" baseline="0" dirty="0" smtClean="0"/>
              <a:t>, automatically found via algorithms projected over the top of the data.</a:t>
            </a:r>
          </a:p>
          <a:p>
            <a:endParaRPr lang="en-US" baseline="0" dirty="0" smtClean="0"/>
          </a:p>
          <a:p>
            <a:r>
              <a:rPr lang="en-US" baseline="0" dirty="0" smtClean="0"/>
              <a:t>‘Tuning fork’ Phase transition. From data collected on TOPAZ. </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537618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2.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gif"/><Relationship Id="rId5" Type="http://schemas.openxmlformats.org/officeDocument/2006/relationships/image" Target="../media/image30.pn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VSI_SXD_NaC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7" y="332657"/>
            <a:ext cx="5569010" cy="3816424"/>
          </a:xfrm>
          <a:prstGeom prst="rect">
            <a:avLst/>
          </a:prstGeom>
        </p:spPr>
      </p:pic>
      <p:pic>
        <p:nvPicPr>
          <p:cNvPr id="4" name="Picture 3" descr="TOPAZ_TRamp_KLT_Vo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7130" y="2564904"/>
            <a:ext cx="4296869" cy="4293096"/>
          </a:xfrm>
          <a:prstGeom prst="rect">
            <a:avLst/>
          </a:prstGeom>
        </p:spPr>
      </p:pic>
    </p:spTree>
    <p:extLst>
      <p:ext uri="{BB962C8B-B14F-4D97-AF65-F5344CB8AC3E}">
        <p14:creationId xmlns:p14="http://schemas.microsoft.com/office/powerpoint/2010/main" val="1001913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7544" y="112474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mn-lt"/>
                <a:ea typeface="+mn-ea"/>
                <a:cs typeface="+mn-cs"/>
                <a:sym typeface="Wingdings" pitchFamily="2" charset="2"/>
              </a:rPr>
              <a:t></a:t>
            </a:r>
            <a:r>
              <a:rPr lang="en-GB" sz="2000" b="0" kern="0" dirty="0" smtClean="0">
                <a:solidFill>
                  <a:srgbClr val="000099"/>
                </a:solidFill>
                <a:latin typeface="+mn-lt"/>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Fits in with existing </a:t>
            </a:r>
            <a:r>
              <a:rPr lang="en-GB" sz="2000" b="0" kern="0" dirty="0" err="1" smtClean="0">
                <a:solidFill>
                  <a:srgbClr val="000099"/>
                </a:solidFill>
              </a:rPr>
              <a:t>Mantid</a:t>
            </a:r>
            <a:r>
              <a:rPr lang="en-GB" sz="2000" b="0" kern="0" dirty="0" smtClean="0">
                <a:solidFill>
                  <a:srgbClr val="000099"/>
                </a:solidFill>
              </a:rPr>
              <a:t> Fit framework</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Resolution/Foreground/Background models follow existing “plug-and-play” pattern:</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rPr>
              <a:t>Fit/Simulate works on common interface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rPr>
              <a:t>Allows any number of resolution, foreground &amp; background models to be defined</a:t>
            </a:r>
            <a:endParaRPr kumimoji="0" lang="en-GB" sz="2000" b="0" i="0" u="none" strike="noStrike" kern="0" cap="none" spc="0" normalizeH="0" baseline="0" noProof="0" dirty="0">
              <a:ln>
                <a:noFill/>
              </a:ln>
              <a:solidFill>
                <a:srgbClr val="000099"/>
              </a:solidFill>
              <a:effectLst/>
              <a:uLnTx/>
              <a:uFillTx/>
              <a:latin typeface="+mn-lt"/>
            </a:endParaRPr>
          </a:p>
        </p:txBody>
      </p:sp>
      <p:sp>
        <p:nvSpPr>
          <p:cNvPr id="3" name="Rectangle 2"/>
          <p:cNvSpPr txBox="1">
            <a:spLocks noChangeArrowheads="1"/>
          </p:cNvSpPr>
          <p:nvPr/>
        </p:nvSpPr>
        <p:spPr>
          <a:xfrm>
            <a:off x="467544" y="188640"/>
            <a:ext cx="8229600" cy="648072"/>
          </a:xfrm>
          <a:prstGeom prst="rect">
            <a:avLst/>
          </a:prstGeom>
        </p:spPr>
        <p:txBody>
          <a:bodyPr/>
          <a:lstStyle/>
          <a:p>
            <a:pPr algn="ctr">
              <a:defRPr/>
            </a:pPr>
            <a:r>
              <a:rPr lang="en-GB" sz="2800" b="0" kern="0" dirty="0" smtClean="0">
                <a:solidFill>
                  <a:schemeClr val="tx2"/>
                </a:solidFill>
                <a:latin typeface="+mj-lt"/>
                <a:ea typeface="+mj-ea"/>
                <a:cs typeface="+mj-cs"/>
              </a:rPr>
              <a:t>Model </a:t>
            </a:r>
            <a:r>
              <a:rPr lang="en-GB" sz="2800" b="0" kern="0" dirty="0" smtClean="0">
                <a:solidFill>
                  <a:schemeClr val="tx2"/>
                </a:solidFill>
                <a:latin typeface="+mj-lt"/>
                <a:ea typeface="+mj-ea"/>
                <a:cs typeface="+mj-cs"/>
              </a:rPr>
              <a:t>Fitting</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337769857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0" cap="none" spc="0" normalizeH="0" baseline="0" noProof="0" dirty="0" smtClean="0">
                <a:ln>
                  <a:noFill/>
                </a:ln>
                <a:solidFill>
                  <a:schemeClr val="tx2"/>
                </a:solidFill>
                <a:effectLst/>
                <a:uLnTx/>
                <a:uFillTx/>
                <a:latin typeface="+mj-lt"/>
                <a:ea typeface="+mj-ea"/>
                <a:cs typeface="+mj-cs"/>
              </a:rPr>
              <a:t>Component</a:t>
            </a:r>
            <a:r>
              <a:rPr kumimoji="0" lang="en-GB" sz="2800" b="0" i="0" u="none" strike="noStrike" kern="0" cap="none" spc="0" normalizeH="0" noProof="0" dirty="0" smtClean="0">
                <a:ln>
                  <a:noFill/>
                </a:ln>
                <a:solidFill>
                  <a:schemeClr val="tx2"/>
                </a:solidFill>
                <a:effectLst/>
                <a:uLnTx/>
                <a:uFillTx/>
                <a:latin typeface="+mj-lt"/>
                <a:ea typeface="+mj-ea"/>
                <a:cs typeface="+mj-cs"/>
              </a:rPr>
              <a:t> Overview</a:t>
            </a:r>
            <a:endParaRPr kumimoji="0" lang="en-GB" sz="2800" b="0" i="0" u="none" strike="noStrike" kern="0" cap="none" spc="0" normalizeH="0" baseline="0" noProof="0" dirty="0">
              <a:ln>
                <a:noFill/>
              </a:ln>
              <a:solidFill>
                <a:schemeClr val="tx2"/>
              </a:solidFill>
              <a:effectLst/>
              <a:uLnTx/>
              <a:uFillTx/>
              <a:latin typeface="+mj-lt"/>
              <a:ea typeface="+mj-ea"/>
              <a:cs typeface="+mj-cs"/>
            </a:endParaRPr>
          </a:p>
        </p:txBody>
      </p:sp>
      <p:sp>
        <p:nvSpPr>
          <p:cNvPr id="3" name="TextBox 2"/>
          <p:cNvSpPr txBox="1"/>
          <p:nvPr/>
        </p:nvSpPr>
        <p:spPr>
          <a:xfrm>
            <a:off x="251520" y="2348880"/>
            <a:ext cx="5040560" cy="369332"/>
          </a:xfrm>
          <a:prstGeom prst="rect">
            <a:avLst/>
          </a:prstGeom>
          <a:noFill/>
          <a:ln w="12700">
            <a:solidFill>
              <a:schemeClr val="tx1"/>
            </a:solidFill>
          </a:ln>
        </p:spPr>
        <p:txBody>
          <a:bodyPr wrap="square" rtlCol="0">
            <a:spAutoFit/>
          </a:bodyPr>
          <a:lstStyle/>
          <a:p>
            <a:r>
              <a:rPr lang="en-GB" b="0" dirty="0" err="1" smtClean="0"/>
              <a:t>ResolutionConvolvedCrossSection</a:t>
            </a:r>
            <a:endParaRPr lang="en-GB" b="0" dirty="0"/>
          </a:p>
        </p:txBody>
      </p:sp>
      <p:sp>
        <p:nvSpPr>
          <p:cNvPr id="4" name="TextBox 3"/>
          <p:cNvSpPr txBox="1"/>
          <p:nvPr/>
        </p:nvSpPr>
        <p:spPr>
          <a:xfrm>
            <a:off x="2123728" y="3140968"/>
            <a:ext cx="3384376" cy="369332"/>
          </a:xfrm>
          <a:prstGeom prst="rect">
            <a:avLst/>
          </a:prstGeom>
          <a:noFill/>
          <a:ln w="9525">
            <a:solidFill>
              <a:schemeClr val="tx1"/>
            </a:solidFill>
          </a:ln>
        </p:spPr>
        <p:txBody>
          <a:bodyPr wrap="square" rtlCol="0">
            <a:spAutoFit/>
          </a:bodyPr>
          <a:lstStyle/>
          <a:p>
            <a:r>
              <a:rPr lang="en-GB" b="0" dirty="0" err="1" smtClean="0"/>
              <a:t>MDResolutionConvolution</a:t>
            </a:r>
            <a:endParaRPr lang="en-GB" b="0" dirty="0"/>
          </a:p>
        </p:txBody>
      </p:sp>
      <p:sp>
        <p:nvSpPr>
          <p:cNvPr id="5" name="TextBox 4"/>
          <p:cNvSpPr txBox="1"/>
          <p:nvPr/>
        </p:nvSpPr>
        <p:spPr>
          <a:xfrm>
            <a:off x="6732240" y="3140968"/>
            <a:ext cx="2411760" cy="369332"/>
          </a:xfrm>
          <a:prstGeom prst="rect">
            <a:avLst/>
          </a:prstGeom>
          <a:noFill/>
          <a:ln w="9525">
            <a:solidFill>
              <a:schemeClr val="tx1"/>
            </a:solidFill>
          </a:ln>
        </p:spPr>
        <p:txBody>
          <a:bodyPr wrap="square" rtlCol="0">
            <a:spAutoFit/>
          </a:bodyPr>
          <a:lstStyle/>
          <a:p>
            <a:r>
              <a:rPr lang="en-GB" b="0" dirty="0" err="1" smtClean="0"/>
              <a:t>ForegroundModel</a:t>
            </a:r>
            <a:endParaRPr lang="en-GB" b="0" dirty="0"/>
          </a:p>
        </p:txBody>
      </p:sp>
      <p:cxnSp>
        <p:nvCxnSpPr>
          <p:cNvPr id="6" name="Straight Arrow Connector 5"/>
          <p:cNvCxnSpPr/>
          <p:nvPr/>
        </p:nvCxnSpPr>
        <p:spPr>
          <a:xfrm flipV="1">
            <a:off x="3563888" y="3501008"/>
            <a:ext cx="0" cy="432048"/>
          </a:xfrm>
          <a:prstGeom prst="straightConnector1">
            <a:avLst/>
          </a:prstGeom>
          <a:ln w="25400">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95536" y="3933056"/>
            <a:ext cx="3240360" cy="369332"/>
          </a:xfrm>
          <a:prstGeom prst="rect">
            <a:avLst/>
          </a:prstGeom>
          <a:noFill/>
          <a:ln w="9525">
            <a:solidFill>
              <a:schemeClr val="tx1"/>
            </a:solidFill>
          </a:ln>
        </p:spPr>
        <p:txBody>
          <a:bodyPr wrap="square" rtlCol="0">
            <a:spAutoFit/>
          </a:bodyPr>
          <a:lstStyle/>
          <a:p>
            <a:r>
              <a:rPr lang="en-GB" b="0" dirty="0" err="1" smtClean="0"/>
              <a:t>TobyFitResolutionModel</a:t>
            </a:r>
            <a:endParaRPr lang="en-GB" b="0" dirty="0"/>
          </a:p>
        </p:txBody>
      </p:sp>
      <p:cxnSp>
        <p:nvCxnSpPr>
          <p:cNvPr id="8" name="Straight Arrow Connector 7"/>
          <p:cNvCxnSpPr/>
          <p:nvPr/>
        </p:nvCxnSpPr>
        <p:spPr>
          <a:xfrm>
            <a:off x="2915816" y="2708920"/>
            <a:ext cx="504056" cy="432048"/>
          </a:xfrm>
          <a:prstGeom prst="straightConnector1">
            <a:avLst/>
          </a:prstGeom>
          <a:ln w="25400">
            <a:solidFill>
              <a:srgbClr val="000099"/>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067944" y="3933056"/>
            <a:ext cx="2304256" cy="369332"/>
          </a:xfrm>
          <a:prstGeom prst="rect">
            <a:avLst/>
          </a:prstGeom>
          <a:noFill/>
          <a:ln w="9525">
            <a:solidFill>
              <a:schemeClr val="tx1"/>
            </a:solidFill>
          </a:ln>
        </p:spPr>
        <p:txBody>
          <a:bodyPr wrap="square" rtlCol="0">
            <a:spAutoFit/>
          </a:bodyPr>
          <a:lstStyle/>
          <a:p>
            <a:r>
              <a:rPr lang="en-GB" b="0" dirty="0" smtClean="0"/>
              <a:t>OtherResolution1</a:t>
            </a:r>
          </a:p>
        </p:txBody>
      </p:sp>
      <p:cxnSp>
        <p:nvCxnSpPr>
          <p:cNvPr id="10" name="Straight Arrow Connector 9"/>
          <p:cNvCxnSpPr/>
          <p:nvPr/>
        </p:nvCxnSpPr>
        <p:spPr>
          <a:xfrm flipH="1" flipV="1">
            <a:off x="5148064" y="3501008"/>
            <a:ext cx="144016" cy="432048"/>
          </a:xfrm>
          <a:prstGeom prst="straightConnector1">
            <a:avLst/>
          </a:prstGeom>
          <a:ln w="25400">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588224" y="3861048"/>
            <a:ext cx="1126851" cy="369332"/>
          </a:xfrm>
          <a:prstGeom prst="rect">
            <a:avLst/>
          </a:prstGeom>
          <a:noFill/>
          <a:ln w="9525">
            <a:solidFill>
              <a:schemeClr val="tx1"/>
            </a:solidFill>
          </a:ln>
        </p:spPr>
        <p:txBody>
          <a:bodyPr wrap="square" rtlCol="0">
            <a:spAutoFit/>
          </a:bodyPr>
          <a:lstStyle/>
          <a:p>
            <a:r>
              <a:rPr lang="en-GB" b="0" dirty="0" smtClean="0"/>
              <a:t>Model1</a:t>
            </a:r>
          </a:p>
        </p:txBody>
      </p:sp>
      <p:sp>
        <p:nvSpPr>
          <p:cNvPr id="12" name="TextBox 11"/>
          <p:cNvSpPr txBox="1"/>
          <p:nvPr/>
        </p:nvSpPr>
        <p:spPr>
          <a:xfrm>
            <a:off x="7812360" y="3861048"/>
            <a:ext cx="1080120" cy="377716"/>
          </a:xfrm>
          <a:prstGeom prst="rect">
            <a:avLst/>
          </a:prstGeom>
          <a:noFill/>
          <a:ln w="9525">
            <a:solidFill>
              <a:schemeClr val="tx1"/>
            </a:solidFill>
          </a:ln>
        </p:spPr>
        <p:txBody>
          <a:bodyPr wrap="square" rtlCol="0">
            <a:spAutoFit/>
          </a:bodyPr>
          <a:lstStyle/>
          <a:p>
            <a:r>
              <a:rPr lang="en-GB" b="0" dirty="0" smtClean="0"/>
              <a:t>Model2</a:t>
            </a:r>
          </a:p>
        </p:txBody>
      </p:sp>
      <p:cxnSp>
        <p:nvCxnSpPr>
          <p:cNvPr id="13" name="Straight Arrow Connector 12"/>
          <p:cNvCxnSpPr>
            <a:stCxn id="4" idx="3"/>
            <a:endCxn id="5" idx="1"/>
          </p:cNvCxnSpPr>
          <p:nvPr/>
        </p:nvCxnSpPr>
        <p:spPr>
          <a:xfrm>
            <a:off x="5508104" y="3325634"/>
            <a:ext cx="1224136" cy="0"/>
          </a:xfrm>
          <a:prstGeom prst="straightConnector1">
            <a:avLst/>
          </a:prstGeom>
          <a:ln w="25400">
            <a:solidFill>
              <a:srgbClr val="000099"/>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7380312" y="3501008"/>
            <a:ext cx="0" cy="360040"/>
          </a:xfrm>
          <a:prstGeom prst="straightConnector1">
            <a:avLst/>
          </a:prstGeom>
          <a:ln w="25400">
            <a:solidFill>
              <a:srgbClr val="000099"/>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2" idx="0"/>
          </p:cNvCxnSpPr>
          <p:nvPr/>
        </p:nvCxnSpPr>
        <p:spPr>
          <a:xfrm flipH="1" flipV="1">
            <a:off x="8244408" y="3501008"/>
            <a:ext cx="108012" cy="360040"/>
          </a:xfrm>
          <a:prstGeom prst="straightConnector1">
            <a:avLst/>
          </a:prstGeom>
          <a:ln w="25400">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79512" y="1196752"/>
            <a:ext cx="2880320" cy="646331"/>
          </a:xfrm>
          <a:prstGeom prst="rect">
            <a:avLst/>
          </a:prstGeom>
          <a:noFill/>
          <a:ln w="3175">
            <a:noFill/>
          </a:ln>
        </p:spPr>
        <p:txBody>
          <a:bodyPr wrap="square" rtlCol="0">
            <a:spAutoFit/>
          </a:bodyPr>
          <a:lstStyle/>
          <a:p>
            <a:r>
              <a:rPr lang="en-GB" b="0" dirty="0" smtClean="0">
                <a:solidFill>
                  <a:srgbClr val="FF0000"/>
                </a:solidFill>
              </a:rPr>
              <a:t>The main Mantid fit function</a:t>
            </a:r>
            <a:endParaRPr lang="en-GB" b="0" dirty="0">
              <a:solidFill>
                <a:srgbClr val="FF0000"/>
              </a:solidFill>
            </a:endParaRPr>
          </a:p>
        </p:txBody>
      </p:sp>
      <p:cxnSp>
        <p:nvCxnSpPr>
          <p:cNvPr id="17" name="Straight Arrow Connector 16"/>
          <p:cNvCxnSpPr/>
          <p:nvPr/>
        </p:nvCxnSpPr>
        <p:spPr>
          <a:xfrm>
            <a:off x="1331640" y="1916832"/>
            <a:ext cx="216024" cy="432048"/>
          </a:xfrm>
          <a:prstGeom prst="straightConnector1">
            <a:avLst/>
          </a:prstGeom>
          <a:ln w="25400">
            <a:solidFill>
              <a:srgbClr val="000099"/>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5868144" y="1700808"/>
            <a:ext cx="3275856" cy="584775"/>
          </a:xfrm>
          <a:prstGeom prst="rect">
            <a:avLst/>
          </a:prstGeom>
          <a:noFill/>
        </p:spPr>
        <p:txBody>
          <a:bodyPr wrap="square" rtlCol="0">
            <a:spAutoFit/>
          </a:bodyPr>
          <a:lstStyle/>
          <a:p>
            <a:r>
              <a:rPr lang="en-GB" sz="1600" b="0" i="1" dirty="0" smtClean="0"/>
              <a:t>Background model</a:t>
            </a:r>
          </a:p>
          <a:p>
            <a:r>
              <a:rPr lang="en-GB" sz="1600" b="0" i="1" dirty="0" smtClean="0"/>
              <a:t>uses current Fit mechanism</a:t>
            </a:r>
          </a:p>
        </p:txBody>
      </p:sp>
      <p:cxnSp>
        <p:nvCxnSpPr>
          <p:cNvPr id="25" name="Straight Arrow Connector 24"/>
          <p:cNvCxnSpPr>
            <a:endCxn id="18" idx="1"/>
          </p:cNvCxnSpPr>
          <p:nvPr/>
        </p:nvCxnSpPr>
        <p:spPr>
          <a:xfrm>
            <a:off x="2699792" y="1556792"/>
            <a:ext cx="3168352" cy="436404"/>
          </a:xfrm>
          <a:prstGeom prst="straightConnector1">
            <a:avLst/>
          </a:prstGeom>
          <a:ln w="25400">
            <a:solidFill>
              <a:srgbClr val="000099"/>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200500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0" cap="none" spc="0" normalizeH="0" baseline="0" noProof="0" dirty="0" smtClean="0">
                <a:ln>
                  <a:noFill/>
                </a:ln>
                <a:solidFill>
                  <a:schemeClr val="tx2"/>
                </a:solidFill>
                <a:effectLst/>
                <a:uLnTx/>
                <a:uFillTx/>
                <a:latin typeface="+mj-lt"/>
                <a:ea typeface="+mj-ea"/>
                <a:cs typeface="+mj-cs"/>
              </a:rPr>
              <a:t>Foreground Models</a:t>
            </a:r>
            <a:endParaRPr kumimoji="0" lang="en-GB" sz="2800" b="0" i="0" u="none" strike="noStrike" kern="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467544" y="980728"/>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ommonly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 added to/changed</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Interface currently accepts models in C++</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On going work to simplify process of</a:t>
            </a:r>
            <a:r>
              <a:rPr kumimoji="0" lang="en-GB" sz="2000" b="0" i="0" u="none" strike="noStrike" kern="0" cap="none" spc="0" normalizeH="0" noProof="0" dirty="0" smtClean="0">
                <a:ln>
                  <a:noFill/>
                </a:ln>
                <a:solidFill>
                  <a:srgbClr val="000099"/>
                </a:solidFill>
                <a:effectLst/>
                <a:uLnTx/>
                <a:uFillTx/>
                <a:latin typeface="+mn-lt"/>
                <a:ea typeface="+mn-ea"/>
                <a:cs typeface="+mn-cs"/>
              </a:rPr>
              <a:t> users writing their </a:t>
            </a:r>
            <a:r>
              <a:rPr kumimoji="0" lang="en-GB" sz="2000" b="0" i="0" u="none" strike="noStrike" kern="0" cap="none" spc="0" normalizeH="0" noProof="0" dirty="0" err="1" smtClean="0">
                <a:ln>
                  <a:noFill/>
                </a:ln>
                <a:solidFill>
                  <a:srgbClr val="000099"/>
                </a:solidFill>
                <a:effectLst/>
                <a:uLnTx/>
                <a:uFillTx/>
                <a:latin typeface="+mn-lt"/>
                <a:ea typeface="+mn-ea"/>
                <a:cs typeface="+mn-cs"/>
              </a:rPr>
              <a:t>ow</a:t>
            </a:r>
            <a:r>
              <a:rPr lang="en-GB" sz="2000" b="0" kern="0" dirty="0" smtClean="0">
                <a:solidFill>
                  <a:srgbClr val="000099"/>
                </a:solidFill>
                <a:latin typeface="+mn-lt"/>
                <a:cs typeface="+mn-cs"/>
              </a:rPr>
              <a:t>n models</a:t>
            </a:r>
            <a:r>
              <a:rPr kumimoji="0" lang="en-GB" sz="2000" b="0" i="0" u="none" strike="noStrike" kern="0" cap="none" spc="0" normalizeH="0" noProof="0" dirty="0" smtClean="0">
                <a:ln>
                  <a:noFill/>
                </a:ln>
                <a:solidFill>
                  <a:srgbClr val="000099"/>
                </a:solidFill>
                <a:effectLst/>
                <a:uLnTx/>
                <a:uFillTx/>
                <a:latin typeface="+mn-lt"/>
                <a:ea typeface="+mn-ea"/>
                <a:cs typeface="+mn-cs"/>
              </a:rPr>
              <a:t>:</a:t>
            </a:r>
          </a:p>
          <a:p>
            <a:pPr marL="800100" lvl="1" indent="-342900" eaLnBrk="0" hangingPunct="0">
              <a:spcBef>
                <a:spcPct val="20000"/>
              </a:spcBef>
              <a:buFontTx/>
              <a:buChar char="•"/>
              <a:defRPr/>
            </a:pPr>
            <a:r>
              <a:rPr lang="en-GB" sz="2000" b="0" kern="0" noProof="0" dirty="0" smtClean="0">
                <a:solidFill>
                  <a:srgbClr val="000099"/>
                </a:solidFill>
                <a:latin typeface="+mn-lt"/>
                <a:cs typeface="+mn-cs"/>
              </a:rPr>
              <a:t>Will provide template + scripts to control building new models against </a:t>
            </a:r>
            <a:r>
              <a:rPr lang="en-GB" sz="2000" b="0" kern="0" noProof="0" dirty="0" err="1" smtClean="0">
                <a:solidFill>
                  <a:srgbClr val="000099"/>
                </a:solidFill>
                <a:latin typeface="+mn-lt"/>
                <a:cs typeface="+mn-cs"/>
              </a:rPr>
              <a:t>Mantid</a:t>
            </a:r>
            <a:r>
              <a:rPr lang="en-GB" sz="2000" b="0" kern="0" dirty="0">
                <a:solidFill>
                  <a:srgbClr val="000099"/>
                </a:solidFill>
                <a:latin typeface="+mn-lt"/>
                <a:cs typeface="+mn-cs"/>
              </a:rPr>
              <a:t> </a:t>
            </a:r>
            <a:r>
              <a:rPr lang="en-GB" sz="2000" b="0" kern="0" dirty="0" smtClean="0">
                <a:solidFill>
                  <a:srgbClr val="000099"/>
                </a:solidFill>
                <a:latin typeface="+mn-lt"/>
                <a:cs typeface="+mn-cs"/>
              </a:rPr>
              <a:t>version (for all platforms)</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extLst>
      <p:ext uri="{BB962C8B-B14F-4D97-AF65-F5344CB8AC3E}">
        <p14:creationId xmlns:p14="http://schemas.microsoft.com/office/powerpoint/2010/main" val="218572602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Model fitting: current status and forward view</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64096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Verify &amp; expand stock foreground model library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Speed optimisation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User interface:</a:t>
            </a:r>
          </a:p>
          <a:p>
            <a:pPr marL="800100" lvl="1" indent="-342900" eaLnBrk="0" hangingPunct="0">
              <a:spcBef>
                <a:spcPct val="20000"/>
              </a:spcBef>
              <a:buFontTx/>
              <a:buChar char="-"/>
              <a:defRPr/>
            </a:pPr>
            <a:r>
              <a:rPr lang="en-GB" b="0" kern="0" dirty="0" smtClean="0">
                <a:solidFill>
                  <a:srgbClr val="000099"/>
                </a:solidFill>
                <a:latin typeface="+mn-lt"/>
                <a:cs typeface="+mn-cs"/>
              </a:rPr>
              <a:t>easy-to-use templates for simple user models</a:t>
            </a:r>
          </a:p>
          <a:p>
            <a:pPr marL="800100" lvl="1" indent="-342900" eaLnBrk="0" hangingPunct="0">
              <a:spcBef>
                <a:spcPct val="20000"/>
              </a:spcBef>
              <a:buFontTx/>
              <a:buChar char="-"/>
              <a:defRPr/>
            </a:pPr>
            <a:r>
              <a:rPr kumimoji="0" lang="en-GB" b="0" i="0" u="none" strike="noStrike" kern="0" cap="none" spc="0" normalizeH="0" baseline="0" noProof="0" dirty="0" smtClean="0">
                <a:ln>
                  <a:noFill/>
                </a:ln>
                <a:solidFill>
                  <a:srgbClr val="000099"/>
                </a:solidFill>
                <a:effectLst/>
                <a:uLnTx/>
                <a:uFillTx/>
                <a:latin typeface="+mn-lt"/>
                <a:ea typeface="+mn-ea"/>
                <a:cs typeface="+mn-cs"/>
              </a:rPr>
              <a:t>Work-bench interface</a:t>
            </a:r>
          </a:p>
          <a:p>
            <a:pPr marL="342900" indent="-342900" eaLnBrk="0" hangingPunct="0">
              <a:spcBef>
                <a:spcPct val="20000"/>
              </a:spcBef>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lvl="0" indent="-342900" eaLnBrk="0" hangingPunct="0">
              <a:spcBef>
                <a:spcPct val="20000"/>
              </a:spcBef>
              <a:buFontTx/>
              <a:buChar char="•"/>
              <a:defRPr/>
            </a:pPr>
            <a:r>
              <a:rPr lang="en-GB" sz="2000" b="0" kern="0" dirty="0">
                <a:solidFill>
                  <a:srgbClr val="000099"/>
                </a:solidFill>
              </a:rPr>
              <a:t>Distributed </a:t>
            </a:r>
            <a:r>
              <a:rPr lang="en-GB" sz="2000" b="0" kern="0" dirty="0" smtClean="0">
                <a:solidFill>
                  <a:srgbClr val="000099"/>
                </a:solidFill>
              </a:rPr>
              <a:t>computing (clusters)</a:t>
            </a:r>
            <a:endParaRPr lang="en-GB" sz="2000" b="0" kern="0" dirty="0">
              <a:solidFill>
                <a:srgbClr val="000099"/>
              </a:solidFill>
            </a:endParaRPr>
          </a:p>
          <a:p>
            <a:pPr marL="342900" lvl="0" indent="-342900" eaLnBrk="0" hangingPunct="0">
              <a:spcBef>
                <a:spcPct val="20000"/>
              </a:spcBef>
              <a:buFontTx/>
              <a:buChar char="•"/>
              <a:defRPr/>
            </a:pPr>
            <a:r>
              <a:rPr lang="en-GB" sz="2000" b="0" kern="0" dirty="0" smtClean="0">
                <a:solidFill>
                  <a:srgbClr val="000099"/>
                </a:solidFill>
              </a:rPr>
              <a:t>Possible investigation into using GPU </a:t>
            </a:r>
            <a:r>
              <a:rPr lang="en-GB" sz="2000" b="0" kern="0" dirty="0">
                <a:solidFill>
                  <a:srgbClr val="000099"/>
                </a:solidFill>
              </a:rPr>
              <a:t>resources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Other resolution function models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Interface with third-party code</a:t>
            </a:r>
          </a:p>
          <a:p>
            <a:pPr marL="800100" lvl="1" indent="-342900" eaLnBrk="0" hangingPunct="0">
              <a:spcBef>
                <a:spcPct val="20000"/>
              </a:spcBef>
              <a:buFontTx/>
              <a:buChar char="-"/>
              <a:defRPr/>
            </a:pPr>
            <a:r>
              <a:rPr lang="en-GB" b="0" kern="0" dirty="0" err="1" smtClean="0">
                <a:solidFill>
                  <a:srgbClr val="000099"/>
                </a:solidFill>
                <a:latin typeface="+mn-lt"/>
                <a:cs typeface="+mn-cs"/>
              </a:rPr>
              <a:t>McPhase</a:t>
            </a:r>
            <a:endParaRPr lang="en-GB" b="0" kern="0" dirty="0" smtClean="0">
              <a:solidFill>
                <a:srgbClr val="000099"/>
              </a:solidFill>
              <a:latin typeface="+mn-lt"/>
              <a:cs typeface="+mn-cs"/>
            </a:endParaRPr>
          </a:p>
          <a:p>
            <a:pPr marL="800100" lvl="1" indent="-342900" eaLnBrk="0" hangingPunct="0">
              <a:spcBef>
                <a:spcPct val="20000"/>
              </a:spcBef>
              <a:buFontTx/>
              <a:buChar char="-"/>
              <a:defRPr/>
            </a:pPr>
            <a:r>
              <a:rPr lang="en-GB" b="0" kern="0" dirty="0" smtClean="0">
                <a:solidFill>
                  <a:srgbClr val="000099"/>
                </a:solidFill>
                <a:latin typeface="+mn-lt"/>
                <a:cs typeface="+mn-cs"/>
              </a:rPr>
              <a:t>GULP</a:t>
            </a:r>
            <a:endParaRPr lang="en-GB" sz="2000" b="0" kern="0" dirty="0" smtClean="0">
              <a:solidFill>
                <a:srgbClr val="000099"/>
              </a:solidFill>
              <a:latin typeface="+mn-lt"/>
              <a:cs typeface="+mn-cs"/>
            </a:endParaRPr>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56" y="1412776"/>
            <a:ext cx="2401340" cy="2442041"/>
          </a:xfrm>
          <a:prstGeom prst="rect">
            <a:avLst/>
          </a:prstGeom>
        </p:spPr>
      </p:pic>
      <p:sp>
        <p:nvSpPr>
          <p:cNvPr id="6" name="TextBox 5"/>
          <p:cNvSpPr txBox="1"/>
          <p:nvPr/>
        </p:nvSpPr>
        <p:spPr>
          <a:xfrm>
            <a:off x="6156176" y="3861048"/>
            <a:ext cx="3240360" cy="646331"/>
          </a:xfrm>
          <a:prstGeom prst="rect">
            <a:avLst/>
          </a:prstGeom>
          <a:noFill/>
        </p:spPr>
        <p:txBody>
          <a:bodyPr wrap="square" rtlCol="0">
            <a:spAutoFit/>
          </a:bodyPr>
          <a:lstStyle/>
          <a:p>
            <a:pPr algn="ctr"/>
            <a:r>
              <a:rPr lang="en-GB" sz="1200" i="1" dirty="0">
                <a:cs typeface="Arial"/>
              </a:rPr>
              <a:t>Simulation of MERLIN instrument resolution convolved with a Strontrium122 foreground </a:t>
            </a:r>
            <a:r>
              <a:rPr lang="en-GB" sz="1200" i="1" dirty="0" smtClean="0">
                <a:cs typeface="Arial"/>
              </a:rPr>
              <a:t>model</a:t>
            </a:r>
            <a:endParaRPr lang="en-US" sz="1200" dirty="0"/>
          </a:p>
        </p:txBody>
      </p:sp>
    </p:spTree>
    <p:extLst>
      <p:ext uri="{BB962C8B-B14F-4D97-AF65-F5344CB8AC3E}">
        <p14:creationId xmlns:p14="http://schemas.microsoft.com/office/powerpoint/2010/main" val="11547071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251520" y="4005064"/>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4005064"/>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that have worked well</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Drawing requirements from more than one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Having developers working on the project at each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noProof="0" dirty="0" smtClean="0">
                <a:ln>
                  <a:noFill/>
                </a:ln>
                <a:solidFill>
                  <a:srgbClr val="000099"/>
                </a:solidFill>
                <a:effectLst/>
                <a:uLnTx/>
                <a:uFillTx/>
                <a:latin typeface="+mn-lt"/>
                <a:ea typeface="+mn-ea"/>
                <a:cs typeface="+mn-cs"/>
              </a:rPr>
              <a:t>Re-organising the team to be technique focused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noProof="0" dirty="0" smtClean="0">
                <a:solidFill>
                  <a:srgbClr val="000099"/>
                </a:solidFill>
                <a:latin typeface="+mn-lt"/>
                <a:cs typeface="+mn-cs"/>
              </a:rPr>
              <a:t>Leaning on, and adding to an existing framework</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baseline="0" dirty="0" smtClean="0">
                <a:solidFill>
                  <a:srgbClr val="000099"/>
                </a:solidFill>
                <a:latin typeface="+mn-lt"/>
                <a:cs typeface="+mn-cs"/>
              </a:rPr>
              <a:t>Continuous</a:t>
            </a:r>
            <a:r>
              <a:rPr lang="en-GB" sz="2000" b="0" kern="0" dirty="0" smtClean="0">
                <a:solidFill>
                  <a:srgbClr val="000099"/>
                </a:solidFill>
                <a:latin typeface="+mn-lt"/>
                <a:cs typeface="+mn-cs"/>
              </a:rPr>
              <a:t> integration with regular releases</a:t>
            </a:r>
            <a:endParaRPr lang="en-GB" sz="2000" b="0" kern="0" dirty="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Solving deployment issues early</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760 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channels =</a:t>
            </a:r>
          </a:p>
          <a:p>
            <a:pPr>
              <a:buClrTx/>
              <a:buFontTx/>
              <a:buNone/>
            </a:pPr>
            <a:endParaRPr lang="en-GB" sz="2200" dirty="0">
              <a:solidFill>
                <a:srgbClr val="FFFF00"/>
              </a:solidFill>
            </a:endParaRPr>
          </a:p>
          <a:p>
            <a:pPr>
              <a:buClrTx/>
              <a:buFontTx/>
              <a:buNone/>
            </a:pPr>
            <a:r>
              <a:rPr lang="en-GB" sz="2200" dirty="0" smtClean="0">
                <a:solidFill>
                  <a:srgbClr val="FFFF00"/>
                </a:solidFill>
              </a:rPr>
              <a:t>450 Mb per run!</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we could have done better</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98072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Close collaboration with the users</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err="1" smtClean="0">
                <a:solidFill>
                  <a:srgbClr val="000099"/>
                </a:solidFill>
                <a:latin typeface="+mn-lt"/>
                <a:cs typeface="+mn-cs"/>
              </a:rPr>
              <a:t>Scriptability</a:t>
            </a:r>
            <a:r>
              <a:rPr lang="en-GB" sz="2000" b="0" kern="0" dirty="0" smtClean="0">
                <a:solidFill>
                  <a:srgbClr val="000099"/>
                </a:solidFill>
                <a:latin typeface="+mn-lt"/>
                <a:cs typeface="+mn-cs"/>
              </a:rPr>
              <a:t> considerations first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Better strategic direction and view with dedicated resources</a:t>
            </a:r>
          </a:p>
          <a:p>
            <a:pPr marL="457200" marR="0" lvl="0" indent="-45720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400" b="0" kern="0" dirty="0" smtClean="0">
              <a:latin typeface="+mn-lt"/>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MD Normalization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2337745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a:t>
            </a:r>
            <a:r>
              <a:rPr lang="en-GB" sz="2000" b="0" kern="0" smtClean="0">
                <a:solidFill>
                  <a:srgbClr val="000099"/>
                </a:solidFill>
                <a:latin typeface="+mn-lt"/>
                <a:cs typeface="+mn-cs"/>
              </a:rPr>
              <a:t>led development</a:t>
            </a:r>
            <a:endParaRPr lang="en-GB" sz="2000" b="0" kern="0" dirty="0" smtClean="0">
              <a:solidFill>
                <a:srgbClr val="000099"/>
              </a:solidFill>
              <a:latin typeface="+mn-lt"/>
              <a:cs typeface="+mn-cs"/>
            </a:endParaRP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3995936" y="5229200"/>
            <a:ext cx="1224136"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Use 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Tree>
    <p:extLst>
      <p:ext uri="{BB962C8B-B14F-4D97-AF65-F5344CB8AC3E}">
        <p14:creationId xmlns:p14="http://schemas.microsoft.com/office/powerpoint/2010/main" val="368338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Non Orthogonal Projections</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312" y="1163452"/>
            <a:ext cx="4544688" cy="569454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124744"/>
            <a:ext cx="4368948" cy="3700951"/>
          </a:xfrm>
          <a:prstGeom prst="rect">
            <a:avLst/>
          </a:prstGeom>
        </p:spPr>
      </p:pic>
    </p:spTree>
    <p:extLst>
      <p:ext uri="{BB962C8B-B14F-4D97-AF65-F5344CB8AC3E}">
        <p14:creationId xmlns:p14="http://schemas.microsoft.com/office/powerpoint/2010/main" val="1580319728"/>
      </p:ext>
    </p:extLst>
  </p:cSld>
  <p:clrMapOvr>
    <a:masterClrMapping/>
  </p:clrMapOvr>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18203</TotalTime>
  <Words>1781</Words>
  <Application>Microsoft Macintosh PowerPoint</Application>
  <PresentationFormat>On-screen Show (4:3)</PresentationFormat>
  <Paragraphs>289</Paragraphs>
  <Slides>22</Slides>
  <Notes>17</Notes>
  <HiddenSlides>0</HiddenSlides>
  <MMClips>1</MMClips>
  <ScaleCrop>false</ScaleCrop>
  <HeadingPairs>
    <vt:vector size="4" baseType="variant">
      <vt:variant>
        <vt:lpstr>Theme</vt:lpstr>
      </vt:variant>
      <vt:variant>
        <vt:i4>2</vt:i4>
      </vt:variant>
      <vt:variant>
        <vt:lpstr>Slide Titles</vt:lpstr>
      </vt:variant>
      <vt:variant>
        <vt:i4>22</vt:i4>
      </vt:variant>
    </vt:vector>
  </HeadingPairs>
  <TitlesOfParts>
    <vt:vector size="24"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501</cp:revision>
  <dcterms:created xsi:type="dcterms:W3CDTF">2007-04-16T13:36:05Z</dcterms:created>
  <dcterms:modified xsi:type="dcterms:W3CDTF">2014-09-11T08:08:24Z</dcterms:modified>
</cp:coreProperties>
</file>